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3" r:id="rId4"/>
    <p:sldId id="264" r:id="rId5"/>
    <p:sldId id="265" r:id="rId6"/>
    <p:sldId id="266" r:id="rId7"/>
    <p:sldId id="260" r:id="rId8"/>
    <p:sldId id="261" r:id="rId9"/>
    <p:sldId id="267" r:id="rId10"/>
    <p:sldId id="257" r:id="rId11"/>
    <p:sldId id="269" r:id="rId12"/>
    <p:sldId id="270" r:id="rId13"/>
    <p:sldId id="271" r:id="rId14"/>
    <p:sldId id="272" r:id="rId15"/>
    <p:sldId id="281" r:id="rId16"/>
    <p:sldId id="276" r:id="rId17"/>
    <p:sldId id="258" r:id="rId18"/>
    <p:sldId id="268" r:id="rId19"/>
    <p:sldId id="273" r:id="rId20"/>
    <p:sldId id="274" r:id="rId21"/>
    <p:sldId id="275" r:id="rId22"/>
    <p:sldId id="277" r:id="rId23"/>
    <p:sldId id="279" r:id="rId24"/>
    <p:sldId id="278" r:id="rId25"/>
    <p:sldId id="25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91" r:id="rId36"/>
    <p:sldId id="292" r:id="rId37"/>
    <p:sldId id="293" r:id="rId38"/>
    <p:sldId id="294" r:id="rId39"/>
    <p:sldId id="296" r:id="rId40"/>
    <p:sldId id="295" r:id="rId41"/>
    <p:sldId id="297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wghost24/AN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DABDD-B39E-4DEC-90C5-973050EF8B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강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딥러닝과</a:t>
            </a:r>
            <a:r>
              <a:rPr lang="ko-KR" altLang="en-US" dirty="0"/>
              <a:t> 모델링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A65E4D-D980-4BEB-9210-D2734D2FA1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954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B4ED1-E564-452D-BE0F-0FD5B52E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55A13C-D09A-404B-BEFA-30FE3B0D1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원하는 결과를 얻기 위해 생산라인을 만드는 것</a:t>
            </a:r>
            <a:endParaRPr lang="en-US" altLang="ko-KR" sz="32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3000" dirty="0"/>
              <a:t>원하는 결과가 나올 수 있게 자료를 통해 학습</a:t>
            </a:r>
            <a:r>
              <a:rPr lang="en-US" altLang="ko-KR" sz="3000" dirty="0"/>
              <a:t>(</a:t>
            </a:r>
            <a:r>
              <a:rPr lang="ko-KR" altLang="en-US" sz="3000" dirty="0"/>
              <a:t>러닝</a:t>
            </a:r>
            <a:r>
              <a:rPr lang="en-US" altLang="ko-KR" sz="3000" dirty="0"/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3000" dirty="0"/>
              <a:t>어떻게 결과가 나오는 지는 명확히 설명할 수 없다</a:t>
            </a:r>
            <a:r>
              <a:rPr lang="en-US" altLang="ko-KR" sz="3000" dirty="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3000" dirty="0"/>
              <a:t>결과를 </a:t>
            </a:r>
            <a:r>
              <a:rPr lang="en-US" altLang="ko-KR" sz="3000" dirty="0"/>
              <a:t>100% </a:t>
            </a:r>
            <a:r>
              <a:rPr lang="ko-KR" altLang="en-US" sz="3000" dirty="0"/>
              <a:t>원하는 대로 조정하기 어렵다</a:t>
            </a:r>
            <a:r>
              <a:rPr lang="en-US" altLang="ko-KR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9212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33E51-C4B3-A706-51A8-8AE55A18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EF9E39-4C6F-456D-3CBF-1258EB6FD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단어를 입력하면 그림을 그리는 알고리즘 설계</a:t>
            </a:r>
            <a:endParaRPr lang="en-US" altLang="ko-KR" sz="2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600" dirty="0"/>
              <a:t>가가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9F287F-2BBC-0884-381F-7554A889B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45" y="3121716"/>
            <a:ext cx="7989433" cy="350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96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33E51-C4B3-A706-51A8-8AE55A18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EF9E39-4C6F-456D-3CBF-1258EB6FD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단어를 입력하면 그림을 그리는 알고리즘 설계</a:t>
            </a:r>
            <a:endParaRPr lang="en-US" altLang="ko-KR" sz="2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600" dirty="0"/>
              <a:t>가나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D7B3EA-807F-41F1-9A07-602F037EB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1" y="3051109"/>
            <a:ext cx="6344816" cy="37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22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33E51-C4B3-A706-51A8-8AE55A18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EF9E39-4C6F-456D-3CBF-1258EB6FD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단어를 입력하면 그림을 그리는 알고리즘 설계</a:t>
            </a:r>
            <a:endParaRPr lang="en-US" altLang="ko-KR" sz="28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ko-KR" altLang="en-US" sz="2600" dirty="0" err="1"/>
              <a:t>가헉</a:t>
            </a:r>
            <a:endParaRPr lang="ko-KR" altLang="en-US" sz="2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BBA989-D164-86AD-471C-07C72A4FC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673" y="3242290"/>
            <a:ext cx="100679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82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B4ED1-E564-452D-BE0F-0FD5B52E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55A13C-D09A-404B-BEFA-30FE3B0D1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/>
              <a:t>단어로 그림을 생성하면 의미가 있는 것</a:t>
            </a:r>
            <a:r>
              <a:rPr lang="en-US" altLang="ko-KR" sz="3000" dirty="0"/>
              <a:t>, </a:t>
            </a:r>
            <a:r>
              <a:rPr lang="ko-KR" altLang="en-US" sz="3000" dirty="0"/>
              <a:t>없는 것이 생성된다</a:t>
            </a:r>
            <a:r>
              <a:rPr lang="en-US" altLang="ko-KR" sz="3000" dirty="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/>
              <a:t>의미가 있는 것끼리 묶는다</a:t>
            </a:r>
            <a:r>
              <a:rPr lang="en-US" altLang="ko-KR" sz="2800" dirty="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/>
              <a:t>의미가 있는 하나하나의 사례를 점으로 보면</a:t>
            </a:r>
            <a:r>
              <a:rPr lang="en-US" altLang="ko-KR" sz="2800" dirty="0"/>
              <a:t>,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/>
              <a:t>각각의 점을 이어 나가면 함수의 그래프가 된다</a:t>
            </a:r>
            <a:r>
              <a:rPr lang="en-US" altLang="ko-KR" sz="2800" dirty="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/>
              <a:t>궁극적으로 해당 모델을 수식으로 나타낼 수 있다</a:t>
            </a:r>
            <a:r>
              <a:rPr lang="en-US" altLang="ko-KR" sz="2800" dirty="0"/>
              <a:t>.</a:t>
            </a:r>
          </a:p>
          <a:p>
            <a:endParaRPr lang="en-US" altLang="ko-KR" sz="3000" dirty="0"/>
          </a:p>
        </p:txBody>
      </p:sp>
      <p:sp>
        <p:nvSpPr>
          <p:cNvPr id="4" name="TextBox 3"/>
          <p:cNvSpPr txBox="1"/>
          <p:nvPr/>
        </p:nvSpPr>
        <p:spPr>
          <a:xfrm>
            <a:off x="8977745" y="471985"/>
            <a:ext cx="3001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0000"/>
                </a:solidFill>
              </a:rPr>
              <a:t>‘</a:t>
            </a:r>
            <a:r>
              <a:rPr lang="ko-KR" altLang="en-US" sz="3200" dirty="0">
                <a:solidFill>
                  <a:srgbClr val="FF0000"/>
                </a:solidFill>
              </a:rPr>
              <a:t>모델링 </a:t>
            </a:r>
            <a:r>
              <a:rPr lang="en-US" altLang="ko-KR" sz="3200" dirty="0">
                <a:solidFill>
                  <a:srgbClr val="FF0000"/>
                </a:solidFill>
              </a:rPr>
              <a:t>= </a:t>
            </a:r>
            <a:r>
              <a:rPr lang="ko-KR" altLang="en-US" sz="3200" dirty="0">
                <a:solidFill>
                  <a:srgbClr val="FF0000"/>
                </a:solidFill>
              </a:rPr>
              <a:t>학습</a:t>
            </a:r>
            <a:r>
              <a:rPr lang="en-US" altLang="ko-KR" sz="3200" dirty="0">
                <a:solidFill>
                  <a:srgbClr val="FF0000"/>
                </a:solidFill>
              </a:rPr>
              <a:t>’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19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657" y="2135736"/>
            <a:ext cx="5372503" cy="43693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18166" y="2135736"/>
            <a:ext cx="56360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점 </a:t>
            </a:r>
            <a:r>
              <a:rPr lang="en-US" altLang="ko-KR" dirty="0"/>
              <a:t>= </a:t>
            </a:r>
            <a:r>
              <a:rPr lang="ko-KR" altLang="en-US" dirty="0"/>
              <a:t>사례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점을 분류하거나 </a:t>
            </a:r>
            <a:r>
              <a:rPr lang="en-US" altLang="ko-KR" dirty="0"/>
              <a:t>= </a:t>
            </a:r>
            <a:r>
              <a:rPr lang="ko-KR" altLang="en-US" dirty="0"/>
              <a:t>검은 점 </a:t>
            </a:r>
            <a:r>
              <a:rPr lang="en-US" altLang="ko-KR" dirty="0"/>
              <a:t>/ </a:t>
            </a:r>
            <a:r>
              <a:rPr lang="ko-KR" altLang="en-US" dirty="0"/>
              <a:t>파란 점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각 점을 산출할 수 있는 식을 구하거나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점이 나타나는 패턴을 파악하거나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FF0000"/>
                </a:solidFill>
              </a:rPr>
              <a:t>이를 해결하는 과정에서 각종 복잡한 수학이 출현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044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833" y="2380629"/>
            <a:ext cx="6334298" cy="40171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15200" y="2527069"/>
            <a:ext cx="47050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점 </a:t>
            </a:r>
            <a:r>
              <a:rPr lang="en-US" altLang="ko-KR" dirty="0"/>
              <a:t>= </a:t>
            </a:r>
            <a:r>
              <a:rPr lang="ko-KR" altLang="en-US" dirty="0"/>
              <a:t>성공 사례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점을 분류하거나</a:t>
            </a:r>
            <a:r>
              <a:rPr lang="en-US" altLang="ko-KR" dirty="0"/>
              <a:t>(</a:t>
            </a:r>
            <a:r>
              <a:rPr lang="ko-KR" altLang="en-US" dirty="0" err="1"/>
              <a:t>클러스터링</a:t>
            </a:r>
            <a:r>
              <a:rPr lang="en-US" altLang="ko-KR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각 점을 산출할 수 있는 식을 구하거나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이것이 모델링의 핵심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0" y="5370021"/>
            <a:ext cx="438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※ </a:t>
            </a:r>
            <a:r>
              <a:rPr lang="ko-KR" altLang="en-US" dirty="0"/>
              <a:t>식을 구하면 좋지만 못하면 </a:t>
            </a:r>
            <a:r>
              <a:rPr lang="ko-KR" altLang="en-US" dirty="0" err="1"/>
              <a:t>클러스터링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990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B4ED1-E564-452D-BE0F-0FD5B52E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55A13C-D09A-404B-BEFA-30FE3B0D1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함수의 그래프 </a:t>
            </a:r>
            <a:endParaRPr lang="en-US" altLang="ko-KR" sz="32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3000" dirty="0"/>
              <a:t>그래프의 정의 </a:t>
            </a:r>
            <a:r>
              <a:rPr lang="en-US" altLang="ko-KR" sz="3000" dirty="0"/>
              <a:t>: </a:t>
            </a:r>
            <a:r>
              <a:rPr lang="ko-KR" altLang="en-US" sz="3000" dirty="0"/>
              <a:t>정의역의 값과 그에 대한 함수 값을 좌표로 하는 점들로 이루어진 그림</a:t>
            </a:r>
            <a:endParaRPr lang="en-US" altLang="ko-KR" sz="30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3000" dirty="0"/>
              <a:t>함수의 그래프를 그리면 하나의 식으로 미래와 과거를 예측할 수 있다</a:t>
            </a:r>
            <a:r>
              <a:rPr lang="en-US" altLang="ko-KR" sz="3000" dirty="0"/>
              <a:t>.</a:t>
            </a:r>
          </a:p>
        </p:txBody>
      </p:sp>
      <p:pic>
        <p:nvPicPr>
          <p:cNvPr id="1026" name="Picture 2" descr="일차함수의 뜻, 일차함수의 그래프(평행이동)">
            <a:extLst>
              <a:ext uri="{FF2B5EF4-FFF2-40B4-BE49-F238E27FC236}">
                <a16:creationId xmlns:a16="http://schemas.microsoft.com/office/drawing/2014/main" id="{26C08D98-B9C1-9F07-FFDC-9B097C17D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188266"/>
            <a:ext cx="4774560" cy="617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73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B4ED1-E564-452D-BE0F-0FD5B52E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매개변수</a:t>
            </a:r>
            <a:r>
              <a:rPr lang="en-US" altLang="ko-KR" dirty="0"/>
              <a:t>(Parameter)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55A13C-D09A-404B-BEFA-30FE3B0D1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000" dirty="0"/>
              <a:t>나타난 점의 자취가 </a:t>
            </a:r>
            <a:r>
              <a:rPr lang="en-US" altLang="ko-KR" sz="3000" dirty="0"/>
              <a:t>1</a:t>
            </a:r>
            <a:r>
              <a:rPr lang="ko-KR" altLang="en-US" sz="3000" dirty="0" err="1"/>
              <a:t>차함수</a:t>
            </a:r>
            <a:endParaRPr lang="en-US" altLang="ko-KR" sz="30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dirty="0"/>
              <a:t>y=</a:t>
            </a:r>
            <a:r>
              <a:rPr lang="en-US" altLang="ko-KR" sz="2800" dirty="0" err="1"/>
              <a:t>ax+b</a:t>
            </a:r>
            <a:r>
              <a:rPr lang="ko-KR" altLang="en-US" sz="2800" dirty="0"/>
              <a:t>의 형태</a:t>
            </a:r>
            <a:endParaRPr lang="en-US" altLang="ko-KR" sz="2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800" dirty="0"/>
              <a:t>a</a:t>
            </a:r>
            <a:r>
              <a:rPr lang="ko-KR" altLang="en-US" sz="2800" dirty="0"/>
              <a:t>와 </a:t>
            </a:r>
            <a:r>
              <a:rPr lang="en-US" altLang="ko-KR" sz="2800" dirty="0"/>
              <a:t>b</a:t>
            </a:r>
            <a:r>
              <a:rPr lang="ko-KR" altLang="en-US" sz="2800" dirty="0"/>
              <a:t>만 정하면 된다</a:t>
            </a:r>
            <a:r>
              <a:rPr lang="en-US" altLang="ko-KR" sz="2800" dirty="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/>
              <a:t>매개변수가 </a:t>
            </a:r>
            <a:r>
              <a:rPr lang="en-US" altLang="ko-KR" sz="2800" dirty="0"/>
              <a:t>2</a:t>
            </a:r>
            <a:r>
              <a:rPr lang="ko-KR" altLang="en-US" sz="2800" dirty="0"/>
              <a:t>개</a:t>
            </a:r>
            <a:endParaRPr lang="en-US" altLang="ko-KR" sz="2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/>
              <a:t>형태가 단순</a:t>
            </a:r>
            <a:endParaRPr lang="en-US" altLang="ko-KR" sz="2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800" dirty="0"/>
              <a:t>많은 점을 포함할 수 없다</a:t>
            </a:r>
            <a:r>
              <a:rPr lang="en-US" altLang="ko-KR" sz="2800" dirty="0"/>
              <a:t>.</a:t>
            </a:r>
          </a:p>
          <a:p>
            <a:endParaRPr lang="en-US" altLang="ko-KR" sz="3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41F8AC-66BC-4722-3E5B-1542FB666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083" y="1902796"/>
            <a:ext cx="50387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90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B4ED1-E564-452D-BE0F-0FD5B52E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매개변수</a:t>
            </a:r>
            <a:r>
              <a:rPr lang="en-US" altLang="ko-KR" dirty="0"/>
              <a:t>(Parameter)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A55A13C-D09A-404B-BEFA-30FE3B0D13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3000" dirty="0"/>
                  <a:t>나타난 점의 자취가 </a:t>
                </a:r>
                <a:r>
                  <a:rPr lang="en-US" altLang="ko-KR" sz="3000" dirty="0"/>
                  <a:t>2</a:t>
                </a:r>
                <a:r>
                  <a:rPr lang="ko-KR" altLang="en-US" sz="3000" dirty="0" err="1"/>
                  <a:t>차함수</a:t>
                </a:r>
                <a:endParaRPr lang="en-US" altLang="ko-KR" sz="3000" dirty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28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ko-KR" altLang="en-US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80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ko-KR" altLang="en-US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ko-KR" altLang="en-US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sz="28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800" i="1" smtClean="0"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ko-KR" altLang="en-US" sz="28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80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ko-KR" altLang="en-US" sz="2800" dirty="0"/>
                  <a:t>의 형태</a:t>
                </a:r>
                <a:endParaRPr lang="en-US" altLang="ko-KR" sz="2800" dirty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2800" dirty="0"/>
                  <a:t>a</a:t>
                </a:r>
                <a:r>
                  <a:rPr lang="ko-KR" altLang="en-US" sz="2800" dirty="0"/>
                  <a:t>와 </a:t>
                </a:r>
                <a:r>
                  <a:rPr lang="en-US" altLang="ko-KR" sz="2800" dirty="0"/>
                  <a:t>b, c</a:t>
                </a:r>
                <a:r>
                  <a:rPr lang="ko-KR" altLang="en-US" sz="2800" dirty="0"/>
                  <a:t>를 정해야 한다</a:t>
                </a:r>
                <a:r>
                  <a:rPr lang="en-US" altLang="ko-KR" sz="2800" dirty="0"/>
                  <a:t>.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2800" dirty="0"/>
                  <a:t>매개변수가 </a:t>
                </a:r>
                <a:r>
                  <a:rPr lang="en-US" altLang="ko-KR" sz="2800" dirty="0"/>
                  <a:t>3</a:t>
                </a:r>
                <a:r>
                  <a:rPr lang="ko-KR" altLang="en-US" sz="2800" dirty="0"/>
                  <a:t>개</a:t>
                </a:r>
                <a:endParaRPr lang="en-US" altLang="ko-KR" sz="2800" dirty="0"/>
              </a:p>
              <a:p>
                <a:endParaRPr lang="en-US" altLang="ko-KR" sz="30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A55A13C-D09A-404B-BEFA-30FE3B0D13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3" t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12C53932-6E08-2C29-8166-982C448F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012" y="1762368"/>
            <a:ext cx="3041878" cy="488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2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7D6CF-5577-60F2-0347-9C483799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자료와 정보의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30C37-856E-A844-A1FB-75C0A6B68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아날로그 </a:t>
            </a:r>
            <a:r>
              <a:rPr lang="en-US" altLang="ko-KR" sz="2800" dirty="0"/>
              <a:t>: </a:t>
            </a:r>
            <a:r>
              <a:rPr lang="ko-KR" altLang="en-US" sz="2800" dirty="0"/>
              <a:t>현실 세계에 존재하는 연속적인 값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디지털 </a:t>
            </a:r>
            <a:r>
              <a:rPr lang="en-US" altLang="ko-KR" sz="2800" dirty="0"/>
              <a:t>: </a:t>
            </a:r>
            <a:r>
              <a:rPr lang="ko-KR" altLang="en-US" sz="2800" dirty="0"/>
              <a:t>컴퓨터 등 기계에서 사용하는 </a:t>
            </a:r>
            <a:r>
              <a:rPr lang="ko-KR" altLang="en-US" sz="2800" dirty="0" err="1"/>
              <a:t>불연속적인</a:t>
            </a:r>
            <a:r>
              <a:rPr lang="ko-KR" altLang="en-US" sz="2800" dirty="0"/>
              <a:t> 값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현실 세계의 정보 </a:t>
            </a:r>
            <a:r>
              <a:rPr lang="en-US" altLang="ko-KR" sz="2800" dirty="0"/>
              <a:t>= </a:t>
            </a:r>
            <a:r>
              <a:rPr lang="ko-KR" altLang="en-US" sz="2800" dirty="0"/>
              <a:t>아날로그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컴퓨터</a:t>
            </a:r>
            <a:r>
              <a:rPr lang="en-US" altLang="ko-KR" sz="2800" dirty="0"/>
              <a:t>, </a:t>
            </a:r>
            <a:r>
              <a:rPr lang="ko-KR" altLang="en-US" sz="2800" dirty="0"/>
              <a:t>기계의 정보 </a:t>
            </a:r>
            <a:r>
              <a:rPr lang="en-US" altLang="ko-KR" sz="2800" dirty="0"/>
              <a:t>= </a:t>
            </a:r>
            <a:r>
              <a:rPr lang="ko-KR" altLang="en-US" sz="2800" dirty="0"/>
              <a:t>디지털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ko-KR" altLang="en-US" sz="2800" dirty="0"/>
              <a:t>아날로그 ⇔ 디지털</a:t>
            </a:r>
          </a:p>
        </p:txBody>
      </p:sp>
    </p:spTree>
    <p:extLst>
      <p:ext uri="{BB962C8B-B14F-4D97-AF65-F5344CB8AC3E}">
        <p14:creationId xmlns:p14="http://schemas.microsoft.com/office/powerpoint/2010/main" val="411521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B4ED1-E564-452D-BE0F-0FD5B52E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매개변수</a:t>
            </a:r>
            <a:r>
              <a:rPr lang="en-US" altLang="ko-KR" dirty="0"/>
              <a:t>(Parameter)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A55A13C-D09A-404B-BEFA-30FE3B0D13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sz="3000" dirty="0"/>
                  <a:t>나타난 점의 자취가 </a:t>
                </a:r>
                <a:r>
                  <a:rPr lang="en-US" altLang="ko-KR" sz="3000" dirty="0"/>
                  <a:t>3</a:t>
                </a:r>
                <a:r>
                  <a:rPr lang="ko-KR" altLang="en-US" sz="3000" dirty="0" err="1"/>
                  <a:t>차함수</a:t>
                </a:r>
                <a:endParaRPr lang="en-US" altLang="ko-KR" sz="3000" dirty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ko-KR" altLang="en-US" sz="2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ko-KR" altLang="en-US" sz="280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2800" i="1" dirty="0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ko-KR" altLang="en-US" sz="2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ko-KR" altLang="en-US" sz="2800" i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ko-KR" altLang="en-US" sz="280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800" i="1" dirty="0" smtClean="0"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ko-KR" altLang="en-US" sz="28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ko-KR" altLang="en-US" sz="280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sz="280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800" i="1" dirty="0" smtClean="0">
                        <a:latin typeface="Cambria Math" panose="02040503050406030204" pitchFamily="18" charset="0"/>
                      </a:rPr>
                      <m:t>𝑐𝑥</m:t>
                    </m:r>
                    <m:r>
                      <a:rPr lang="ko-KR" altLang="en-US" sz="280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sz="28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ko-KR" altLang="en-US" sz="2800" dirty="0"/>
                  <a:t>의 형태</a:t>
                </a:r>
                <a:endParaRPr lang="en-US" altLang="ko-KR" sz="2800" dirty="0"/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2800" dirty="0"/>
                  <a:t>a</a:t>
                </a:r>
                <a:r>
                  <a:rPr lang="ko-KR" altLang="en-US" sz="2800" dirty="0"/>
                  <a:t>와 </a:t>
                </a:r>
                <a:r>
                  <a:rPr lang="en-US" altLang="ko-KR" sz="2800" dirty="0"/>
                  <a:t>b, c, d</a:t>
                </a:r>
                <a:r>
                  <a:rPr lang="ko-KR" altLang="en-US" sz="2800" dirty="0"/>
                  <a:t>를 정해야 한다</a:t>
                </a:r>
                <a:r>
                  <a:rPr lang="en-US" altLang="ko-KR" sz="2800" dirty="0"/>
                  <a:t>.</a:t>
                </a: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2800" dirty="0"/>
                  <a:t>매개변수가 </a:t>
                </a:r>
                <a:r>
                  <a:rPr lang="en-US" altLang="ko-KR" sz="2800" dirty="0"/>
                  <a:t>4</a:t>
                </a:r>
                <a:r>
                  <a:rPr lang="ko-KR" altLang="en-US" sz="2800" dirty="0"/>
                  <a:t>개</a:t>
                </a:r>
                <a:endParaRPr lang="en-US" altLang="ko-KR" sz="2800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altLang="ko-KR" sz="2800" dirty="0"/>
                  <a:t>…….</a:t>
                </a:r>
              </a:p>
              <a:p>
                <a:endParaRPr lang="en-US" altLang="ko-KR" sz="30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A55A13C-D09A-404B-BEFA-30FE3B0D13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3" t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E2E0C183-9951-2CC9-1F38-C6F4B8BC0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405" y="1889138"/>
            <a:ext cx="4725215" cy="486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02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B4ED1-E564-452D-BE0F-0FD5B52E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매개변수</a:t>
            </a:r>
            <a:r>
              <a:rPr lang="en-US" altLang="ko-KR" dirty="0"/>
              <a:t>(Parameter)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55A13C-D09A-404B-BEFA-30FE3B0D1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467497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현재 사용되는 모델의 매개변수</a:t>
            </a:r>
            <a:endParaRPr lang="en-US" altLang="ko-KR" sz="3000" dirty="0"/>
          </a:p>
          <a:p>
            <a:endParaRPr lang="en-US" altLang="ko-KR" sz="3000" dirty="0"/>
          </a:p>
          <a:p>
            <a:endParaRPr lang="en-US" altLang="ko-KR" sz="3000" dirty="0"/>
          </a:p>
          <a:p>
            <a:endParaRPr lang="en-US" altLang="ko-KR" sz="3000" dirty="0"/>
          </a:p>
          <a:p>
            <a:endParaRPr lang="en-US" altLang="ko-KR" sz="3000" dirty="0"/>
          </a:p>
          <a:p>
            <a:endParaRPr lang="en-US" altLang="ko-KR" sz="3000" dirty="0"/>
          </a:p>
          <a:p>
            <a:endParaRPr lang="en-US" altLang="ko-KR" sz="3000" dirty="0"/>
          </a:p>
          <a:p>
            <a:pPr marL="0" indent="0">
              <a:buNone/>
            </a:pPr>
            <a:r>
              <a:rPr lang="ko-KR" altLang="en-US" sz="3000" dirty="0"/>
              <a:t>                    숫자가 매우 </a:t>
            </a:r>
            <a:r>
              <a:rPr lang="ko-KR" altLang="en-US" sz="3000" dirty="0" err="1"/>
              <a:t>커보이지만</a:t>
            </a:r>
            <a:r>
              <a:rPr lang="ko-KR" altLang="en-US" sz="3000" dirty="0"/>
              <a:t> 결국 원리는 같다</a:t>
            </a:r>
            <a:r>
              <a:rPr lang="en-US" altLang="ko-KR" sz="3000" dirty="0"/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5F0BB1-A0C0-D4AD-9031-8261E565F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362" y="2951213"/>
            <a:ext cx="771525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46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 과정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376" y="1013517"/>
            <a:ext cx="7686463" cy="5814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05157" y="2613834"/>
            <a:ext cx="4114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화살표가 매개변수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매개변수가 </a:t>
            </a:r>
            <a:r>
              <a:rPr lang="en-US" altLang="ko-KR" dirty="0"/>
              <a:t>1750</a:t>
            </a:r>
            <a:r>
              <a:rPr lang="ko-KR" altLang="en-US" dirty="0" err="1"/>
              <a:t>억개</a:t>
            </a:r>
            <a:r>
              <a:rPr lang="ko-KR" altLang="en-US" dirty="0"/>
              <a:t> </a:t>
            </a:r>
            <a:r>
              <a:rPr lang="en-US" altLang="ko-KR" dirty="0"/>
              <a:t>= GPT-3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화살표가 </a:t>
            </a:r>
            <a:r>
              <a:rPr lang="en-US" altLang="ko-KR" dirty="0"/>
              <a:t>1750</a:t>
            </a:r>
            <a:r>
              <a:rPr lang="ko-KR" altLang="en-US" dirty="0" err="1"/>
              <a:t>억개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450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모델링</a:t>
            </a:r>
          </a:p>
        </p:txBody>
      </p:sp>
      <p:pic>
        <p:nvPicPr>
          <p:cNvPr id="1028" name="Picture 4" descr="https://i.gzn.jp/img/2020/06/18/image-gpt/01_m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95" y="224444"/>
            <a:ext cx="5451010" cy="646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69034" y="2158580"/>
            <a:ext cx="6159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 err="1"/>
              <a:t>지도학습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인터넷 자료를 기반으로 자동화 된 학습을 수행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화살표가 </a:t>
            </a:r>
            <a:r>
              <a:rPr lang="en-US" altLang="ko-KR" dirty="0"/>
              <a:t>1750</a:t>
            </a:r>
            <a:r>
              <a:rPr lang="ko-KR" altLang="en-US" dirty="0" err="1"/>
              <a:t>억개</a:t>
            </a:r>
            <a:r>
              <a:rPr lang="ko-KR" altLang="en-US" dirty="0"/>
              <a:t> </a:t>
            </a:r>
            <a:r>
              <a:rPr lang="en-US" altLang="ko-KR" dirty="0"/>
              <a:t>// </a:t>
            </a:r>
            <a:r>
              <a:rPr lang="ko-KR" altLang="en-US" dirty="0"/>
              <a:t>자료는 </a:t>
            </a:r>
            <a:r>
              <a:rPr lang="en-US" altLang="ko-KR" dirty="0"/>
              <a:t>4</a:t>
            </a:r>
            <a:r>
              <a:rPr lang="ko-KR" altLang="en-US" dirty="0"/>
              <a:t>조개</a:t>
            </a:r>
          </a:p>
        </p:txBody>
      </p:sp>
    </p:spTree>
    <p:extLst>
      <p:ext uri="{BB962C8B-B14F-4D97-AF65-F5344CB8AC3E}">
        <p14:creationId xmlns:p14="http://schemas.microsoft.com/office/powerpoint/2010/main" val="1295787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GPT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Generative  :  </a:t>
            </a:r>
            <a:r>
              <a:rPr lang="ko-KR" altLang="en-US" sz="2800" dirty="0"/>
              <a:t>다음 단어를 예측 → 언어모델이다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r>
              <a:rPr lang="en-US" altLang="ko-KR" sz="2800" dirty="0"/>
              <a:t>Pre-trained  :  </a:t>
            </a:r>
            <a:r>
              <a:rPr lang="ko-KR" altLang="en-US" sz="2800" dirty="0"/>
              <a:t>많은 양의 데이터를 사전에 훈련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Transformer  :  </a:t>
            </a:r>
            <a:r>
              <a:rPr lang="ko-KR" altLang="en-US" sz="2800" dirty="0"/>
              <a:t>신경망에 기반한 인코더</a:t>
            </a:r>
            <a:r>
              <a:rPr lang="en-US" altLang="ko-KR" sz="2800" dirty="0"/>
              <a:t> – </a:t>
            </a:r>
            <a:r>
              <a:rPr lang="ko-KR" altLang="en-US" sz="2800" dirty="0" err="1"/>
              <a:t>디코더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 err="1"/>
              <a:t>ChatGPT</a:t>
            </a:r>
            <a:r>
              <a:rPr lang="en-US" altLang="ko-KR" sz="2800" dirty="0"/>
              <a:t>  :  </a:t>
            </a:r>
            <a:r>
              <a:rPr lang="ko-KR" altLang="en-US" sz="2800" dirty="0"/>
              <a:t>대화할 수 있게 </a:t>
            </a:r>
            <a:r>
              <a:rPr lang="en-US" altLang="ko-KR" sz="2800" dirty="0"/>
              <a:t>GPT</a:t>
            </a:r>
            <a:r>
              <a:rPr lang="ko-KR" altLang="en-US" sz="2800" dirty="0"/>
              <a:t>를 </a:t>
            </a:r>
            <a:r>
              <a:rPr lang="en-US" altLang="ko-KR" sz="2800" dirty="0"/>
              <a:t>fine tuning </a:t>
            </a:r>
            <a:r>
              <a:rPr lang="ko-KR" altLang="en-US" sz="2800" dirty="0"/>
              <a:t>한 것</a:t>
            </a:r>
            <a:r>
              <a:rPr lang="en-US" altLang="ko-K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29687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B4ED1-E564-452D-BE0F-0FD5B52E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 모델링의 핵심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55A13C-D09A-404B-BEFA-30FE3B0D1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일단 연결하고 보자</a:t>
            </a:r>
            <a:r>
              <a:rPr lang="en-US" altLang="ko-KR" sz="3200" dirty="0"/>
              <a:t>. </a:t>
            </a:r>
            <a:r>
              <a:rPr lang="ko-KR" altLang="en-US" sz="3200" dirty="0"/>
              <a:t>→ 모델링부터 하고 보자</a:t>
            </a:r>
            <a:endParaRPr lang="en-US" altLang="ko-KR" sz="32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3000" dirty="0"/>
              <a:t>원리는 당장 이해하지 않는다</a:t>
            </a:r>
            <a:r>
              <a:rPr lang="en-US" altLang="ko-KR" sz="3000" dirty="0"/>
              <a:t>(</a:t>
            </a:r>
            <a:r>
              <a:rPr lang="ko-KR" altLang="en-US" sz="3000" dirty="0"/>
              <a:t>못한다</a:t>
            </a:r>
            <a:r>
              <a:rPr lang="en-US" altLang="ko-KR" sz="3000" dirty="0"/>
              <a:t>).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3000" dirty="0"/>
              <a:t>결과를 보면서 모델을 조정하며 최종산출물을 만든다</a:t>
            </a:r>
            <a:r>
              <a:rPr lang="en-US" altLang="ko-KR" sz="3000" dirty="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3000" dirty="0"/>
              <a:t>라디오 수신 다이얼을 맞추는 과정에 비유된다</a:t>
            </a:r>
            <a:r>
              <a:rPr lang="en-US" altLang="ko-KR" sz="3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8878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B4ED1-E564-452D-BE0F-0FD5B52E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모델링의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55A13C-D09A-404B-BEFA-30FE3B0D1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000" dirty="0" err="1"/>
              <a:t>지도학습</a:t>
            </a:r>
            <a:endParaRPr lang="en-US" altLang="ko-KR" sz="3000" dirty="0"/>
          </a:p>
          <a:p>
            <a:endParaRPr lang="en-US" altLang="ko-KR" sz="3000" dirty="0"/>
          </a:p>
          <a:p>
            <a:r>
              <a:rPr lang="ko-KR" altLang="en-US" sz="3000" dirty="0" err="1"/>
              <a:t>비지도학습</a:t>
            </a:r>
            <a:endParaRPr lang="en-US" altLang="ko-KR" sz="3000" dirty="0"/>
          </a:p>
          <a:p>
            <a:endParaRPr lang="en-US" altLang="ko-KR" sz="3000" dirty="0"/>
          </a:p>
          <a:p>
            <a:r>
              <a:rPr lang="ko-KR" altLang="en-US" sz="3000" dirty="0" err="1"/>
              <a:t>클러스터링</a:t>
            </a:r>
            <a:r>
              <a:rPr lang="en-US" altLang="ko-KR" sz="3000" dirty="0"/>
              <a:t>(</a:t>
            </a:r>
            <a:r>
              <a:rPr lang="ko-KR" altLang="en-US" sz="3000" dirty="0"/>
              <a:t>군집</a:t>
            </a:r>
            <a:r>
              <a:rPr lang="en-US" altLang="ko-KR" sz="3000" dirty="0"/>
              <a:t>)</a:t>
            </a:r>
          </a:p>
          <a:p>
            <a:endParaRPr lang="en-US" altLang="ko-KR" sz="3000" dirty="0"/>
          </a:p>
          <a:p>
            <a:endParaRPr lang="en-US" altLang="ko-KR" sz="3000" dirty="0"/>
          </a:p>
        </p:txBody>
      </p:sp>
    </p:spTree>
    <p:extLst>
      <p:ext uri="{BB962C8B-B14F-4D97-AF65-F5344CB8AC3E}">
        <p14:creationId xmlns:p14="http://schemas.microsoft.com/office/powerpoint/2010/main" val="3478177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공개된 </a:t>
            </a:r>
            <a:r>
              <a:rPr lang="ko-KR" altLang="en-US" dirty="0" err="1"/>
              <a:t>딥러닝</a:t>
            </a:r>
            <a:r>
              <a:rPr lang="ko-KR" altLang="en-US" dirty="0"/>
              <a:t> 모델 </a:t>
            </a:r>
            <a:r>
              <a:rPr lang="en-US" altLang="ko-KR" dirty="0"/>
              <a:t>LLAMA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시스템 실제로 </a:t>
            </a:r>
            <a:r>
              <a:rPr lang="ko-KR" altLang="en-US" dirty="0" err="1"/>
              <a:t>이용해보기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9718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모델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현존하는 </a:t>
            </a:r>
            <a:r>
              <a:rPr lang="ko-KR" altLang="en-US" sz="2800" dirty="0" err="1"/>
              <a:t>딥러닝</a:t>
            </a:r>
            <a:r>
              <a:rPr lang="ko-KR" altLang="en-US" sz="2800" dirty="0"/>
              <a:t> 모델</a:t>
            </a:r>
            <a:endParaRPr lang="en-US" altLang="ko-KR" sz="2800" dirty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600" dirty="0"/>
              <a:t>GPT : Open AI</a:t>
            </a:r>
            <a:r>
              <a:rPr lang="ko-KR" altLang="en-US" sz="2600" dirty="0"/>
              <a:t>에서 개발</a:t>
            </a:r>
            <a:r>
              <a:rPr lang="en-US" altLang="ko-KR" sz="2600" dirty="0"/>
              <a:t>. GPT-2, GPT-3 </a:t>
            </a:r>
            <a:r>
              <a:rPr lang="ko-KR" altLang="en-US" sz="2600" dirty="0"/>
              <a:t>공개</a:t>
            </a:r>
            <a:r>
              <a:rPr lang="en-US" altLang="ko-KR" sz="2600" dirty="0"/>
              <a:t>, </a:t>
            </a:r>
            <a:r>
              <a:rPr lang="ko-KR" altLang="en-US" sz="2600" dirty="0"/>
              <a:t>이후 비공개</a:t>
            </a:r>
            <a:endParaRPr lang="en-US" altLang="ko-KR" sz="2600" dirty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600" dirty="0"/>
              <a:t>LLAMA : META</a:t>
            </a:r>
            <a:r>
              <a:rPr lang="ko-KR" altLang="en-US" sz="2600" dirty="0"/>
              <a:t>에서 개발</a:t>
            </a:r>
            <a:r>
              <a:rPr lang="en-US" altLang="ko-KR" sz="2600" dirty="0"/>
              <a:t>. </a:t>
            </a:r>
            <a:r>
              <a:rPr lang="ko-KR" altLang="en-US" sz="2600" dirty="0"/>
              <a:t>유출 후 공개로 전환</a:t>
            </a:r>
            <a:endParaRPr lang="en-US" altLang="ko-KR" sz="2600" dirty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2600" dirty="0"/>
              <a:t>Alpaca : LLAMA</a:t>
            </a:r>
            <a:r>
              <a:rPr lang="ko-KR" altLang="en-US" sz="2600" dirty="0"/>
              <a:t>를 스탠포드에서 튜닝한 버전</a:t>
            </a:r>
          </a:p>
        </p:txBody>
      </p:sp>
    </p:spTree>
    <p:extLst>
      <p:ext uri="{BB962C8B-B14F-4D97-AF65-F5344CB8AC3E}">
        <p14:creationId xmlns:p14="http://schemas.microsoft.com/office/powerpoint/2010/main" val="1044740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LLAMA</a:t>
            </a:r>
            <a:endParaRPr lang="ko-KR" altLang="en-US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448" y="4623190"/>
            <a:ext cx="7143750" cy="1609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48" y="2480830"/>
            <a:ext cx="5762625" cy="1314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5448" y="1826568"/>
            <a:ext cx="514275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sz="2400" dirty="0"/>
              <a:t>GitHub </a:t>
            </a:r>
            <a:r>
              <a:rPr lang="ko-KR" altLang="en-US" sz="2400" dirty="0"/>
              <a:t>접속 후 </a:t>
            </a:r>
            <a:r>
              <a:rPr lang="en-US" altLang="ko-KR" sz="2400" dirty="0"/>
              <a:t>‘LLAMA’ </a:t>
            </a:r>
            <a:r>
              <a:rPr lang="ko-KR" altLang="en-US" sz="2400" dirty="0"/>
              <a:t>검색</a:t>
            </a:r>
            <a:endParaRPr lang="en-US" altLang="ko-KR" sz="2400" dirty="0"/>
          </a:p>
          <a:p>
            <a:pPr marL="342900" indent="-342900">
              <a:buFont typeface="+mj-ea"/>
              <a:buAutoNum type="circleNumDbPlain"/>
            </a:pPr>
            <a:endParaRPr lang="en-US" altLang="ko-KR" sz="2400" dirty="0"/>
          </a:p>
          <a:p>
            <a:pPr marL="342900" indent="-342900">
              <a:buFont typeface="+mj-ea"/>
              <a:buAutoNum type="circleNumDbPlain"/>
            </a:pPr>
            <a:endParaRPr lang="en-US" altLang="ko-KR" sz="2400" dirty="0"/>
          </a:p>
          <a:p>
            <a:pPr marL="342900" indent="-342900">
              <a:buFont typeface="+mj-ea"/>
              <a:buAutoNum type="circleNumDbPlain"/>
            </a:pPr>
            <a:endParaRPr lang="en-US" altLang="ko-KR" sz="2400" dirty="0"/>
          </a:p>
          <a:p>
            <a:pPr marL="342900" indent="-342900">
              <a:buFont typeface="+mj-ea"/>
              <a:buAutoNum type="circleNumDbPlain"/>
            </a:pPr>
            <a:endParaRPr lang="en-US" altLang="ko-KR" sz="2400" dirty="0"/>
          </a:p>
          <a:p>
            <a:pPr marL="342900" indent="-342900">
              <a:buFont typeface="+mj-ea"/>
              <a:buAutoNum type="circleNumDbPlain"/>
            </a:pPr>
            <a:endParaRPr lang="en-US" altLang="ko-KR" sz="2400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sz="2400" dirty="0"/>
              <a:t> </a:t>
            </a:r>
            <a:r>
              <a:rPr lang="en-US" altLang="ko-KR" sz="2400" dirty="0" err="1"/>
              <a:t>facebookresearch</a:t>
            </a:r>
            <a:r>
              <a:rPr lang="en-US" altLang="ko-KR" sz="2400" dirty="0"/>
              <a:t>/llama  </a:t>
            </a:r>
            <a:r>
              <a:rPr lang="ko-KR" altLang="en-US" sz="2400" dirty="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456893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7D6CF-5577-60F2-0347-9C483799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정보의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30C37-856E-A844-A1FB-75C0A6B68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문자 정보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endParaRPr lang="en-US" altLang="ko-KR" sz="2800" dirty="0"/>
          </a:p>
          <a:p>
            <a:pPr>
              <a:lnSpc>
                <a:spcPct val="150000"/>
              </a:lnSpc>
            </a:pPr>
            <a:endParaRPr lang="en-US" altLang="ko-KR" sz="2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800" dirty="0"/>
              <a:t>   </a:t>
            </a:r>
            <a:r>
              <a:rPr lang="ko-KR" altLang="en-US" sz="2800" dirty="0"/>
              <a:t>아날로그</a:t>
            </a:r>
            <a:endParaRPr lang="en-US" altLang="ko-KR" sz="2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2800" dirty="0"/>
              <a:t>                                                                   </a:t>
            </a:r>
            <a:r>
              <a:rPr lang="ko-KR" altLang="en-US" sz="2800" dirty="0"/>
              <a:t>디지털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endParaRPr lang="ko-KR" altLang="en-US" sz="2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8B20BC-B502-2351-DB7A-1675CE1F2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00" y="3018881"/>
            <a:ext cx="1328466" cy="13489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6B19C8-4CF2-16C0-2943-0119E5026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761" y="2940478"/>
            <a:ext cx="2476500" cy="695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6432C3-BE8A-0152-85E8-EF15E8EBA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562" y="4012844"/>
            <a:ext cx="444817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20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LLAMA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33" y="1055318"/>
            <a:ext cx="8582025" cy="55911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6406" y="5394960"/>
            <a:ext cx="2559194" cy="27432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293629" y="2651760"/>
            <a:ext cx="20377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r>
              <a:rPr lang="en-US" altLang="ko-KR" dirty="0"/>
              <a:t>*.md  : </a:t>
            </a:r>
            <a:r>
              <a:rPr lang="ko-KR" altLang="en-US" dirty="0"/>
              <a:t>설명서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*.</a:t>
            </a:r>
            <a:r>
              <a:rPr lang="en-US" altLang="ko-KR" dirty="0" err="1"/>
              <a:t>py</a:t>
            </a:r>
            <a:r>
              <a:rPr lang="en-US" altLang="ko-KR" dirty="0"/>
              <a:t> : </a:t>
            </a:r>
            <a:r>
              <a:rPr lang="ko-KR" altLang="en-US" dirty="0" err="1"/>
              <a:t>파이썬</a:t>
            </a:r>
            <a:r>
              <a:rPr lang="ko-KR" altLang="en-US" dirty="0"/>
              <a:t> 문서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438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토크나이저</a:t>
            </a:r>
            <a:r>
              <a:rPr lang="en-US" altLang="ko-KR" dirty="0"/>
              <a:t>(tokenizer)</a:t>
            </a:r>
            <a:endParaRPr lang="ko-KR" altLang="en-US" dirty="0"/>
          </a:p>
        </p:txBody>
      </p:sp>
      <p:pic>
        <p:nvPicPr>
          <p:cNvPr id="1026" name="Picture 2" descr="한국어 tokenizer | Smilegate.AI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11" y="2057401"/>
            <a:ext cx="6398435" cy="469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71597" y="2227811"/>
            <a:ext cx="51153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400" dirty="0"/>
              <a:t>문장 또는 단어를 형태소 단위로 잘라주는 것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※ </a:t>
            </a:r>
            <a:r>
              <a:rPr lang="ko-KR" altLang="en-US" sz="2400" dirty="0"/>
              <a:t>형태소 </a:t>
            </a:r>
            <a:r>
              <a:rPr lang="en-US" altLang="ko-KR" sz="2400" dirty="0"/>
              <a:t>= </a:t>
            </a:r>
            <a:r>
              <a:rPr lang="ko-KR" altLang="en-US" sz="2400" dirty="0"/>
              <a:t>의미를 가지는 최소 단위</a:t>
            </a:r>
            <a:endParaRPr lang="en-US" altLang="ko-KR" sz="2400" dirty="0"/>
          </a:p>
          <a:p>
            <a:r>
              <a:rPr lang="en-US" altLang="ko-KR" sz="2400" dirty="0"/>
              <a:t>   (Token)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57113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LLAMA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33" y="1055318"/>
            <a:ext cx="8582025" cy="55911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6406" y="5054138"/>
            <a:ext cx="2559194" cy="27432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293629" y="2651760"/>
            <a:ext cx="20377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r>
              <a:rPr lang="en-US" altLang="ko-KR" dirty="0"/>
              <a:t>*.md  : </a:t>
            </a:r>
            <a:r>
              <a:rPr lang="ko-KR" altLang="en-US" dirty="0"/>
              <a:t>설명서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*.</a:t>
            </a:r>
            <a:r>
              <a:rPr lang="en-US" altLang="ko-KR" dirty="0" err="1"/>
              <a:t>py</a:t>
            </a:r>
            <a:r>
              <a:rPr lang="en-US" altLang="ko-KR" dirty="0"/>
              <a:t> : </a:t>
            </a:r>
            <a:r>
              <a:rPr lang="ko-KR" altLang="en-US" dirty="0" err="1"/>
              <a:t>파이썬</a:t>
            </a:r>
            <a:r>
              <a:rPr lang="ko-KR" altLang="en-US" dirty="0"/>
              <a:t> 문서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57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Download.sh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70" y="536155"/>
            <a:ext cx="7165930" cy="632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69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alpaca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5988" y="2566829"/>
            <a:ext cx="3314700" cy="1266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5448" y="1826568"/>
            <a:ext cx="97703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sz="2400" dirty="0"/>
              <a:t>GitHub </a:t>
            </a:r>
            <a:r>
              <a:rPr lang="ko-KR" altLang="en-US" sz="2400" dirty="0"/>
              <a:t>검색 창에</a:t>
            </a:r>
            <a:r>
              <a:rPr lang="en-US" altLang="ko-KR" sz="2400" dirty="0"/>
              <a:t>‘animatter15/alpaca.cpp’ </a:t>
            </a:r>
            <a:r>
              <a:rPr lang="ko-KR" altLang="en-US" sz="2400" dirty="0"/>
              <a:t>검색</a:t>
            </a:r>
            <a:endParaRPr lang="en-US" altLang="ko-KR" sz="2400" dirty="0"/>
          </a:p>
          <a:p>
            <a:pPr marL="342900" indent="-342900">
              <a:buFont typeface="+mj-ea"/>
              <a:buAutoNum type="circleNumDbPlain"/>
            </a:pPr>
            <a:endParaRPr lang="en-US" altLang="ko-KR" sz="2400" dirty="0"/>
          </a:p>
          <a:p>
            <a:pPr marL="342900" indent="-342900">
              <a:buFont typeface="+mj-ea"/>
              <a:buAutoNum type="circleNumDbPlain"/>
            </a:pPr>
            <a:endParaRPr lang="en-US" altLang="ko-KR" sz="2400" dirty="0"/>
          </a:p>
          <a:p>
            <a:pPr marL="342900" indent="-342900">
              <a:buFont typeface="+mj-ea"/>
              <a:buAutoNum type="circleNumDbPlain"/>
            </a:pPr>
            <a:endParaRPr lang="en-US" altLang="ko-KR" sz="2400" dirty="0"/>
          </a:p>
          <a:p>
            <a:pPr marL="342900" indent="-342900">
              <a:buFont typeface="+mj-ea"/>
              <a:buAutoNum type="circleNumDbPlain"/>
            </a:pPr>
            <a:endParaRPr lang="en-US" altLang="ko-KR" sz="2400" dirty="0"/>
          </a:p>
          <a:p>
            <a:pPr marL="342900" indent="-342900">
              <a:buFont typeface="+mj-ea"/>
              <a:buAutoNum type="circleNumDbPlain"/>
            </a:pPr>
            <a:endParaRPr lang="en-US" altLang="ko-KR" sz="2400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sz="2400" dirty="0"/>
              <a:t>‘releases’ </a:t>
            </a:r>
            <a:r>
              <a:rPr lang="ko-KR" altLang="en-US" sz="2400" dirty="0"/>
              <a:t>클릭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76" y="4573915"/>
            <a:ext cx="19431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47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Alpaca assets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91" y="2260211"/>
            <a:ext cx="8620125" cy="236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0591" y="2691091"/>
            <a:ext cx="97703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sz="2400" dirty="0"/>
              <a:t>GitHub </a:t>
            </a:r>
            <a:r>
              <a:rPr lang="ko-KR" altLang="en-US" sz="2400" dirty="0"/>
              <a:t>검색 창에</a:t>
            </a:r>
            <a:r>
              <a:rPr lang="en-US" altLang="ko-KR" sz="2400" dirty="0"/>
              <a:t>‘animatter15/alpaca.cpp’ </a:t>
            </a:r>
            <a:r>
              <a:rPr lang="ko-KR" altLang="en-US" sz="2400" dirty="0"/>
              <a:t>검색</a:t>
            </a:r>
            <a:endParaRPr lang="en-US" altLang="ko-KR" sz="2400" dirty="0"/>
          </a:p>
          <a:p>
            <a:pPr marL="342900" indent="-342900">
              <a:buFont typeface="+mj-ea"/>
              <a:buAutoNum type="circleNumDbPlain"/>
            </a:pPr>
            <a:endParaRPr lang="en-US" altLang="ko-KR" sz="2400" dirty="0"/>
          </a:p>
          <a:p>
            <a:pPr marL="342900" indent="-342900">
              <a:buFont typeface="+mj-ea"/>
              <a:buAutoNum type="circleNumDbPlain"/>
            </a:pPr>
            <a:endParaRPr lang="en-US" altLang="ko-KR" sz="2400" dirty="0"/>
          </a:p>
          <a:p>
            <a:pPr marL="342900" indent="-342900">
              <a:buFont typeface="+mj-ea"/>
              <a:buAutoNum type="circleNumDbPlain"/>
            </a:pPr>
            <a:endParaRPr lang="en-US" altLang="ko-KR" sz="2400" dirty="0"/>
          </a:p>
          <a:p>
            <a:pPr marL="342900" indent="-342900">
              <a:buFont typeface="+mj-ea"/>
              <a:buAutoNum type="circleNumDbPlain"/>
            </a:pPr>
            <a:endParaRPr lang="en-US" altLang="ko-KR" sz="2400" dirty="0"/>
          </a:p>
          <a:p>
            <a:pPr marL="342900" indent="-342900">
              <a:buFont typeface="+mj-ea"/>
              <a:buAutoNum type="circleNumDbPlain"/>
            </a:pPr>
            <a:endParaRPr lang="en-US" altLang="ko-KR" sz="2400" dirty="0"/>
          </a:p>
          <a:p>
            <a:r>
              <a:rPr lang="ko-KR" altLang="en-US" sz="2400" dirty="0"/>
              <a:t>원하는 버전의 </a:t>
            </a:r>
            <a:r>
              <a:rPr lang="ko-KR" altLang="en-US" sz="2400" dirty="0" err="1"/>
              <a:t>에셋</a:t>
            </a:r>
            <a:r>
              <a:rPr lang="ko-KR" altLang="en-US" sz="2400" dirty="0"/>
              <a:t> 다운로드</a:t>
            </a:r>
            <a:r>
              <a:rPr lang="en-US" altLang="ko-KR" sz="2400" dirty="0"/>
              <a:t>. </a:t>
            </a:r>
            <a:r>
              <a:rPr lang="ko-KR" altLang="en-US" sz="2400" dirty="0"/>
              <a:t>윈도우의 경우 </a:t>
            </a:r>
            <a:r>
              <a:rPr lang="en-US" altLang="ko-KR" sz="2400" dirty="0"/>
              <a:t>‘alpaca-win.zip’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60572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Alpaca models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3842" y="3813309"/>
            <a:ext cx="97703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en-US" altLang="ko-KR" sz="2400" dirty="0"/>
          </a:p>
          <a:p>
            <a:pPr marL="342900" indent="-342900">
              <a:buFont typeface="+mj-ea"/>
              <a:buAutoNum type="circleNumDbPlain"/>
            </a:pPr>
            <a:endParaRPr lang="en-US" altLang="ko-KR" sz="2400" dirty="0"/>
          </a:p>
          <a:p>
            <a:pPr marL="342900" indent="-342900">
              <a:buFont typeface="+mj-ea"/>
              <a:buAutoNum type="circleNumDbPlain"/>
            </a:pPr>
            <a:endParaRPr lang="en-US" altLang="ko-KR" sz="2400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sz="2400" dirty="0"/>
              <a:t>Hugging Face </a:t>
            </a:r>
            <a:r>
              <a:rPr lang="ko-KR" altLang="en-US" sz="2400" dirty="0"/>
              <a:t>웹 페이지에 접속</a:t>
            </a:r>
            <a:endParaRPr lang="en-US" altLang="ko-KR" sz="2400" dirty="0"/>
          </a:p>
          <a:p>
            <a:pPr marL="457200" indent="-457200">
              <a:buFont typeface="+mj-ea"/>
              <a:buAutoNum type="circleNumDbPlain"/>
            </a:pPr>
            <a:endParaRPr lang="en-US" altLang="ko-KR" sz="2400" dirty="0"/>
          </a:p>
          <a:p>
            <a:pPr marL="457200" indent="-457200">
              <a:buFont typeface="+mj-ea"/>
              <a:buAutoNum type="circleNumDbPlain"/>
            </a:pPr>
            <a:r>
              <a:rPr lang="ko-KR" altLang="en-US" sz="2400" dirty="0" err="1"/>
              <a:t>검색창에</a:t>
            </a:r>
            <a:r>
              <a:rPr lang="ko-KR" altLang="en-US" sz="2400" dirty="0"/>
              <a:t> </a:t>
            </a:r>
            <a:r>
              <a:rPr lang="en-US" altLang="ko-KR" sz="2400" dirty="0"/>
              <a:t>‘alpaca-native’</a:t>
            </a:r>
            <a:r>
              <a:rPr lang="ko-KR" altLang="en-US" sz="2400" dirty="0"/>
              <a:t>라고 입력하면 여러 버전이 나온다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1" y="1836715"/>
            <a:ext cx="59912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201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Alpaca models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055" y="2252114"/>
            <a:ext cx="7192776" cy="40243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30831" y="2252114"/>
            <a:ext cx="4472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dirty="0"/>
              <a:t>Files and versions </a:t>
            </a:r>
            <a:r>
              <a:rPr lang="ko-KR" altLang="en-US" sz="2400" dirty="0"/>
              <a:t>에서 </a:t>
            </a:r>
            <a:r>
              <a:rPr lang="en-US" altLang="ko-KR" sz="2400" dirty="0"/>
              <a:t>*.bin </a:t>
            </a:r>
            <a:r>
              <a:rPr lang="ko-KR" altLang="en-US" sz="2400" dirty="0"/>
              <a:t>파일을 다운로드</a:t>
            </a:r>
            <a:endParaRPr lang="en-US" altLang="ko-KR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dirty="0"/>
              <a:t>아까 전의 </a:t>
            </a:r>
            <a:r>
              <a:rPr lang="en-US" altLang="ko-KR" sz="2400" dirty="0"/>
              <a:t>assets </a:t>
            </a:r>
            <a:r>
              <a:rPr lang="ko-KR" altLang="en-US" sz="2400" dirty="0"/>
              <a:t>폴더에 넣으면 작동한다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743729" y="5877098"/>
            <a:ext cx="2559194" cy="27432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50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48" y="689321"/>
            <a:ext cx="11474661" cy="598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83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파이썬으로</a:t>
            </a:r>
            <a:r>
              <a:rPr lang="ko-KR" altLang="en-US" dirty="0"/>
              <a:t> 실제 구현해보는 </a:t>
            </a:r>
            <a:r>
              <a:rPr lang="ko-KR" altLang="en-US" dirty="0" err="1"/>
              <a:t>인공신경망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207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7D6CF-5577-60F2-0347-9C483799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정보의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30C37-856E-A844-A1FB-75C0A6B68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문자 정보의 표현 </a:t>
            </a:r>
            <a:r>
              <a:rPr lang="en-US" altLang="ko-KR" sz="2800" dirty="0"/>
              <a:t>= </a:t>
            </a:r>
            <a:r>
              <a:rPr lang="ko-KR" altLang="en-US" sz="2800" dirty="0"/>
              <a:t>아스키코드</a:t>
            </a:r>
            <a:r>
              <a:rPr lang="en-US" altLang="ko-KR" sz="2800" dirty="0"/>
              <a:t>, </a:t>
            </a:r>
            <a:r>
              <a:rPr lang="ko-KR" altLang="en-US" sz="2800" dirty="0"/>
              <a:t>유니코드</a:t>
            </a:r>
            <a:endParaRPr lang="en-US" altLang="ko-KR" sz="2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600" dirty="0"/>
              <a:t>문자와 숫자가 일대일 대응된다</a:t>
            </a:r>
            <a:r>
              <a:rPr lang="en-US" altLang="ko-KR" sz="2600" dirty="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600" dirty="0"/>
              <a:t>컴퓨터 내부에선 숫자로 처리</a:t>
            </a:r>
            <a:endParaRPr lang="en-US" altLang="ko-KR" sz="26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sz="2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A415BB-9E2E-E963-C7D2-C8458383F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989" y="3126869"/>
            <a:ext cx="4656423" cy="356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957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모듈 설치</a:t>
            </a: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550" y="2057401"/>
            <a:ext cx="6610350" cy="1628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3842" y="3813309"/>
            <a:ext cx="9770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/>
          </a:p>
          <a:p>
            <a:pPr marL="457200" indent="-457200">
              <a:buFont typeface="+mj-ea"/>
              <a:buAutoNum type="circleNumDbPlain"/>
            </a:pPr>
            <a:r>
              <a:rPr lang="ko-KR" altLang="en-US" sz="2400" dirty="0"/>
              <a:t>관리자 권한으로 </a:t>
            </a:r>
            <a:r>
              <a:rPr lang="en-US" altLang="ko-KR" sz="2400" dirty="0"/>
              <a:t>‘CMD’ </a:t>
            </a:r>
            <a:r>
              <a:rPr lang="ko-KR" altLang="en-US" sz="2400" dirty="0"/>
              <a:t>실행</a:t>
            </a:r>
            <a:endParaRPr lang="en-US" altLang="ko-KR" sz="2400" dirty="0"/>
          </a:p>
          <a:p>
            <a:pPr marL="457200" indent="-457200">
              <a:buFont typeface="+mj-ea"/>
              <a:buAutoNum type="circleNumDbPlain"/>
            </a:pPr>
            <a:endParaRPr lang="en-US" altLang="ko-KR" sz="2400" dirty="0"/>
          </a:p>
          <a:p>
            <a:pPr marL="457200" indent="-457200">
              <a:buFont typeface="+mj-ea"/>
              <a:buAutoNum type="circleNumDbPlain"/>
            </a:pPr>
            <a:r>
              <a:rPr lang="en-US" altLang="ko-KR" sz="2400" dirty="0"/>
              <a:t>pip install </a:t>
            </a:r>
            <a:r>
              <a:rPr lang="en-US" altLang="ko-KR" sz="2400" dirty="0" err="1"/>
              <a:t>tensorflow</a:t>
            </a:r>
            <a:r>
              <a:rPr lang="en-US" altLang="ko-KR" sz="2400" dirty="0"/>
              <a:t>   </a:t>
            </a:r>
            <a:r>
              <a:rPr lang="ko-KR" altLang="en-US" sz="2400" dirty="0"/>
              <a:t>입력</a:t>
            </a:r>
          </a:p>
        </p:txBody>
      </p:sp>
    </p:spTree>
    <p:extLst>
      <p:ext uri="{BB962C8B-B14F-4D97-AF65-F5344CB8AC3E}">
        <p14:creationId xmlns:p14="http://schemas.microsoft.com/office/powerpoint/2010/main" val="41004897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접속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hlinkClick r:id="rId2"/>
              </a:rPr>
              <a:t>https://github.com/newghost24/ANN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로그인 후 </a:t>
            </a:r>
            <a:r>
              <a:rPr lang="en-US" altLang="ko-KR" sz="2800" dirty="0"/>
              <a:t>ANN </a:t>
            </a:r>
            <a:r>
              <a:rPr lang="ko-KR" altLang="en-US" sz="2800" dirty="0"/>
              <a:t>폴더에서 프로그램 코드 확인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각자 </a:t>
            </a:r>
            <a:r>
              <a:rPr lang="ko-KR" altLang="en-US" sz="2800" dirty="0" err="1"/>
              <a:t>파이썬</a:t>
            </a:r>
            <a:r>
              <a:rPr lang="ko-KR" altLang="en-US" sz="2800" dirty="0"/>
              <a:t> 개발환경을 </a:t>
            </a:r>
            <a:r>
              <a:rPr lang="ko-KR" altLang="en-US" sz="2800" dirty="0" err="1"/>
              <a:t>준비해둘</a:t>
            </a:r>
            <a:r>
              <a:rPr lang="ko-KR" altLang="en-US" sz="2800" dirty="0"/>
              <a:t> 것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904086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7D6CF-5577-60F2-0347-9C483799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그림 정보의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30C37-856E-A844-A1FB-75C0A6B68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그림 정보의 표현 </a:t>
            </a:r>
            <a:r>
              <a:rPr lang="en-US" altLang="ko-KR" sz="2800" dirty="0"/>
              <a:t>= </a:t>
            </a:r>
            <a:r>
              <a:rPr lang="ko-KR" altLang="en-US" sz="2800" dirty="0"/>
              <a:t>비트맵</a:t>
            </a:r>
            <a:r>
              <a:rPr lang="en-US" altLang="ko-KR" sz="2800" dirty="0"/>
              <a:t>, </a:t>
            </a:r>
            <a:r>
              <a:rPr lang="ko-KR" altLang="en-US" sz="2800" dirty="0"/>
              <a:t>벡터</a:t>
            </a:r>
            <a:endParaRPr lang="en-US" altLang="ko-KR" sz="2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600" dirty="0"/>
              <a:t>그림 역시 숫자로 표현한다</a:t>
            </a:r>
            <a:r>
              <a:rPr lang="en-US" altLang="ko-KR" sz="2600" dirty="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600" dirty="0"/>
              <a:t>세부적인 형식으로 </a:t>
            </a:r>
            <a:r>
              <a:rPr lang="en-US" altLang="ko-KR" sz="2600" dirty="0"/>
              <a:t>JPG, PNG </a:t>
            </a:r>
            <a:r>
              <a:rPr lang="ko-KR" altLang="en-US" sz="2600" dirty="0"/>
              <a:t>등</a:t>
            </a:r>
            <a:endParaRPr lang="en-US" altLang="ko-KR" sz="2600" dirty="0"/>
          </a:p>
          <a:p>
            <a:pPr>
              <a:lnSpc>
                <a:spcPct val="150000"/>
              </a:lnSpc>
            </a:pPr>
            <a:endParaRPr lang="ko-KR" altLang="en-US" sz="2800" dirty="0"/>
          </a:p>
        </p:txBody>
      </p:sp>
      <p:pic>
        <p:nvPicPr>
          <p:cNvPr id="3074" name="Picture 2" descr="영상 뷰어 앱에서 픽셀 정보 가져오기 - MATLAB &amp; Simulink - MathWorks 한국">
            <a:extLst>
              <a:ext uri="{FF2B5EF4-FFF2-40B4-BE49-F238E27FC236}">
                <a16:creationId xmlns:a16="http://schemas.microsoft.com/office/drawing/2014/main" id="{F17710F0-B81C-A3B3-1FE4-330491D1A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617" y="2172580"/>
            <a:ext cx="5552433" cy="44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212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7D6CF-5577-60F2-0347-9C483799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자료와 정보의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A30C37-856E-A844-A1FB-75C0A6B68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/>
              <a:t>문자</a:t>
            </a:r>
            <a:r>
              <a:rPr lang="en-US" altLang="ko-KR" sz="2800" dirty="0"/>
              <a:t>, </a:t>
            </a:r>
            <a:r>
              <a:rPr lang="ko-KR" altLang="en-US" sz="2800" dirty="0"/>
              <a:t>그림</a:t>
            </a:r>
            <a:r>
              <a:rPr lang="en-US" altLang="ko-KR" sz="2800" dirty="0"/>
              <a:t>, </a:t>
            </a:r>
            <a:r>
              <a:rPr lang="ko-KR" altLang="en-US" sz="2800" dirty="0"/>
              <a:t>소리</a:t>
            </a:r>
            <a:r>
              <a:rPr lang="en-US" altLang="ko-KR" sz="2800" dirty="0"/>
              <a:t>, </a:t>
            </a:r>
            <a:r>
              <a:rPr lang="ko-KR" altLang="en-US" sz="2800" dirty="0"/>
              <a:t>동영상 정보 등</a:t>
            </a:r>
            <a:r>
              <a:rPr lang="en-US" altLang="ko-KR" sz="2800" dirty="0"/>
              <a:t>… </a:t>
            </a:r>
            <a:r>
              <a:rPr lang="ko-KR" altLang="en-US" sz="2800" dirty="0"/>
              <a:t>모두 숫자로 표현 된다</a:t>
            </a:r>
            <a:r>
              <a:rPr lang="en-US" altLang="ko-KR" sz="2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/>
              <a:t>컴퓨터</a:t>
            </a:r>
            <a:r>
              <a:rPr lang="en-US" altLang="ko-KR" sz="2800" dirty="0"/>
              <a:t>(Computer) = </a:t>
            </a:r>
            <a:r>
              <a:rPr lang="ko-KR" altLang="en-US" sz="2800" dirty="0"/>
              <a:t>계산기 </a:t>
            </a:r>
            <a:r>
              <a:rPr lang="en-US" altLang="ko-KR" sz="2800" dirty="0"/>
              <a:t>= </a:t>
            </a:r>
            <a:r>
              <a:rPr lang="ko-KR" altLang="en-US" sz="2800" dirty="0"/>
              <a:t>숫자를 다룬다</a:t>
            </a:r>
            <a:r>
              <a:rPr lang="en-US" altLang="ko-KR" sz="28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800" dirty="0"/>
              <a:t>컴퓨터는 모든 정보를 이진수로 바꾸어 처리한다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pic>
        <p:nvPicPr>
          <p:cNvPr id="5" name="그래픽 4" descr="컴퓨터">
            <a:extLst>
              <a:ext uri="{FF2B5EF4-FFF2-40B4-BE49-F238E27FC236}">
                <a16:creationId xmlns:a16="http://schemas.microsoft.com/office/drawing/2014/main" id="{03AAC08A-8611-44B2-8827-A5295716A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8229" y="4627332"/>
            <a:ext cx="1466295" cy="1466295"/>
          </a:xfrm>
          <a:prstGeom prst="rect">
            <a:avLst/>
          </a:prstGeom>
        </p:spPr>
      </p:pic>
      <p:pic>
        <p:nvPicPr>
          <p:cNvPr id="7" name="그래픽 6" descr="먹고 있는 사람">
            <a:extLst>
              <a:ext uri="{FF2B5EF4-FFF2-40B4-BE49-F238E27FC236}">
                <a16:creationId xmlns:a16="http://schemas.microsoft.com/office/drawing/2014/main" id="{011F4FD7-E6EB-4E97-B111-805256980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30279" y="4835248"/>
            <a:ext cx="1383437" cy="1383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47FFC7-CD82-41E2-AABB-C682150CDEFB}"/>
              </a:ext>
            </a:extLst>
          </p:cNvPr>
          <p:cNvSpPr txBox="1"/>
          <p:nvPr/>
        </p:nvSpPr>
        <p:spPr>
          <a:xfrm>
            <a:off x="6844684" y="4835247"/>
            <a:ext cx="4749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</a:rPr>
              <a:t>4.2GHz</a:t>
            </a:r>
            <a:r>
              <a:rPr lang="ko-KR" altLang="en-US" sz="2400" b="1" dirty="0">
                <a:solidFill>
                  <a:srgbClr val="FF0000"/>
                </a:solidFill>
              </a:rPr>
              <a:t> → 초당 </a:t>
            </a:r>
            <a:r>
              <a:rPr lang="en-US" altLang="ko-KR" sz="2400" b="1" dirty="0">
                <a:solidFill>
                  <a:srgbClr val="FF0000"/>
                </a:solidFill>
              </a:rPr>
              <a:t>42</a:t>
            </a:r>
            <a:r>
              <a:rPr lang="ko-KR" altLang="en-US" sz="2400" b="1" dirty="0">
                <a:solidFill>
                  <a:srgbClr val="FF0000"/>
                </a:solidFill>
              </a:rPr>
              <a:t>억 번의 사이클</a:t>
            </a:r>
          </a:p>
        </p:txBody>
      </p:sp>
    </p:spTree>
    <p:extLst>
      <p:ext uri="{BB962C8B-B14F-4D97-AF65-F5344CB8AC3E}">
        <p14:creationId xmlns:p14="http://schemas.microsoft.com/office/powerpoint/2010/main" val="131328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FE067-CFD3-8988-1C87-4376C638D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 사용되고 있는 딥러닝 모델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275272D-149D-1FA8-0EFF-F301E9995B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2970" y="2312113"/>
            <a:ext cx="7640876" cy="40243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A47F6B-BE22-6A44-2BE6-9DD3186BEB39}"/>
              </a:ext>
            </a:extLst>
          </p:cNvPr>
          <p:cNvSpPr txBox="1"/>
          <p:nvPr/>
        </p:nvSpPr>
        <p:spPr>
          <a:xfrm>
            <a:off x="278674" y="2403566"/>
            <a:ext cx="358793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dirty="0"/>
              <a:t>DEEP AI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20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000" dirty="0"/>
              <a:t>키워드를 입력하면 그림을 그려주는 시스템</a:t>
            </a:r>
            <a:endParaRPr lang="en-US" altLang="ko-KR" sz="2000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20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000" dirty="0"/>
              <a:t>문자를 그림으로 바꾸는 구조</a:t>
            </a:r>
            <a:endParaRPr lang="en-US" altLang="ko-KR" sz="2000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-US" altLang="ko-KR" sz="20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ko-KR" altLang="en-US" sz="2000" dirty="0"/>
              <a:t>이때의 구조를 우리는 모델링이라고 한다</a:t>
            </a:r>
            <a:r>
              <a:rPr lang="en-US" altLang="ko-KR" sz="2000" dirty="0"/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40019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B4ED1-E564-452D-BE0F-0FD5B52E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55A13C-D09A-404B-BEFA-30FE3B0D1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77" y="4845937"/>
            <a:ext cx="10820400" cy="4024125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‘</a:t>
            </a:r>
            <a:r>
              <a:rPr lang="ko-KR" altLang="en-US" sz="3200" dirty="0"/>
              <a:t>돼지 그림</a:t>
            </a:r>
            <a:r>
              <a:rPr lang="en-US" altLang="ko-KR" sz="3200" dirty="0"/>
              <a:t>’</a:t>
            </a:r>
            <a:r>
              <a:rPr lang="ko-KR" altLang="en-US" sz="3200" dirty="0"/>
              <a:t>이라는 글자를 입력하니 돼지 그림이 나왔다</a:t>
            </a:r>
            <a:r>
              <a:rPr lang="en-US" altLang="ko-KR" sz="3200" dirty="0"/>
              <a:t>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3000" dirty="0"/>
              <a:t>어떤 과정을 거친 것일까</a:t>
            </a:r>
            <a:r>
              <a:rPr lang="en-US" altLang="ko-KR" sz="3000" dirty="0"/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D1351E-003E-7DB2-B978-747888B19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976" y="2057401"/>
            <a:ext cx="2314686" cy="229157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36D7F4D-D73C-A909-1271-1DC161A3E017}"/>
              </a:ext>
            </a:extLst>
          </p:cNvPr>
          <p:cNvSpPr/>
          <p:nvPr/>
        </p:nvSpPr>
        <p:spPr>
          <a:xfrm>
            <a:off x="2065429" y="2741636"/>
            <a:ext cx="1814240" cy="92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돼지 그림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5493182-E279-E360-EC82-8C041D6BB404}"/>
              </a:ext>
            </a:extLst>
          </p:cNvPr>
          <p:cNvSpPr/>
          <p:nvPr/>
        </p:nvSpPr>
        <p:spPr>
          <a:xfrm>
            <a:off x="4804423" y="2741636"/>
            <a:ext cx="1881051" cy="82731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052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pplied Deep Learning - Part 1: Artificial Neural Networks | by Arden  Dertat | Towards Data Science">
            <a:extLst>
              <a:ext uri="{FF2B5EF4-FFF2-40B4-BE49-F238E27FC236}">
                <a16:creationId xmlns:a16="http://schemas.microsoft.com/office/drawing/2014/main" id="{A6845304-5146-576C-CDFB-A178F2C4F9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274" y="1144352"/>
            <a:ext cx="7567452" cy="494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1C46AD-D4CA-B4A6-B1DE-567F817DA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757" y="2532447"/>
            <a:ext cx="1316491" cy="1303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998CDC-A684-020E-D1FF-AB172B0920A4}"/>
              </a:ext>
            </a:extLst>
          </p:cNvPr>
          <p:cNvSpPr txBox="1"/>
          <p:nvPr/>
        </p:nvSpPr>
        <p:spPr>
          <a:xfrm>
            <a:off x="2350092" y="1821701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반 고흐 풍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E30AB-216D-993E-35E9-A69ECB2ACD2E}"/>
              </a:ext>
            </a:extLst>
          </p:cNvPr>
          <p:cNvSpPr txBox="1"/>
          <p:nvPr/>
        </p:nvSpPr>
        <p:spPr>
          <a:xfrm>
            <a:off x="2645045" y="29994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돼지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6B2690-29C3-0CEA-B26D-4512AA1F2BE9}"/>
              </a:ext>
            </a:extLst>
          </p:cNvPr>
          <p:cNvSpPr txBox="1"/>
          <p:nvPr/>
        </p:nvSpPr>
        <p:spPr>
          <a:xfrm>
            <a:off x="2576924" y="41772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그림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5A3B4D-B160-2FC4-5740-182520270C5D}"/>
              </a:ext>
            </a:extLst>
          </p:cNvPr>
          <p:cNvSpPr txBox="1"/>
          <p:nvPr/>
        </p:nvSpPr>
        <p:spPr>
          <a:xfrm>
            <a:off x="3910148" y="6211669"/>
            <a:ext cx="4198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보기 쉽게 글자와 그림으로 되어있지만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과정은 모두 숫자로 이루어진다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0396290"/>
      </p:ext>
    </p:extLst>
  </p:cSld>
  <p:clrMapOvr>
    <a:masterClrMapping/>
  </p:clrMapOvr>
</p:sld>
</file>

<file path=ppt/theme/theme1.xml><?xml version="1.0" encoding="utf-8"?>
<a:theme xmlns:a="http://schemas.openxmlformats.org/drawingml/2006/main" name="비행기 구름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TM04033937[[fn=비행기 구름]]</Template>
  <TotalTime>965</TotalTime>
  <Words>817</Words>
  <Application>Microsoft Office PowerPoint</Application>
  <PresentationFormat>와이드스크린</PresentationFormat>
  <Paragraphs>216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맑은 고딕</vt:lpstr>
      <vt:lpstr>Arial</vt:lpstr>
      <vt:lpstr>Cambria Math</vt:lpstr>
      <vt:lpstr>Century Gothic</vt:lpstr>
      <vt:lpstr>Wingdings</vt:lpstr>
      <vt:lpstr>비행기 구름</vt:lpstr>
      <vt:lpstr>2강. 딥러닝과 모델링</vt:lpstr>
      <vt:lpstr>자료와 정보의 표현</vt:lpstr>
      <vt:lpstr>문자 정보의 표현</vt:lpstr>
      <vt:lpstr>문자 정보의 표현</vt:lpstr>
      <vt:lpstr>그림 정보의 표현</vt:lpstr>
      <vt:lpstr>자료와 정보의 표현</vt:lpstr>
      <vt:lpstr>실제 사용되고 있는 딥러닝 모델</vt:lpstr>
      <vt:lpstr>모델링</vt:lpstr>
      <vt:lpstr>PowerPoint 프레젠테이션</vt:lpstr>
      <vt:lpstr>모델링</vt:lpstr>
      <vt:lpstr>모델링의 개념</vt:lpstr>
      <vt:lpstr>모델링의 개념</vt:lpstr>
      <vt:lpstr>모델링의 개념</vt:lpstr>
      <vt:lpstr>모델링</vt:lpstr>
      <vt:lpstr>모델링</vt:lpstr>
      <vt:lpstr>모델링</vt:lpstr>
      <vt:lpstr>모델링</vt:lpstr>
      <vt:lpstr>매개변수(Parameter)</vt:lpstr>
      <vt:lpstr>매개변수(Parameter)</vt:lpstr>
      <vt:lpstr>매개변수(Parameter)</vt:lpstr>
      <vt:lpstr>매개변수(Parameter)</vt:lpstr>
      <vt:lpstr>모델링 과정</vt:lpstr>
      <vt:lpstr>이미지 모델링</vt:lpstr>
      <vt:lpstr>GPT란?</vt:lpstr>
      <vt:lpstr>딥러닝 모델링의 핵심</vt:lpstr>
      <vt:lpstr>모델링의 방법</vt:lpstr>
      <vt:lpstr>공개된 딥러닝 모델 LLAMA</vt:lpstr>
      <vt:lpstr>딥러닝 모델</vt:lpstr>
      <vt:lpstr>LLAMA</vt:lpstr>
      <vt:lpstr>LLAMA</vt:lpstr>
      <vt:lpstr>토크나이저(tokenizer)</vt:lpstr>
      <vt:lpstr>LLAMA</vt:lpstr>
      <vt:lpstr>Download.sh</vt:lpstr>
      <vt:lpstr>alpaca</vt:lpstr>
      <vt:lpstr>Alpaca assets</vt:lpstr>
      <vt:lpstr>Alpaca models</vt:lpstr>
      <vt:lpstr>Alpaca models</vt:lpstr>
      <vt:lpstr>PowerPoint 프레젠테이션</vt:lpstr>
      <vt:lpstr>파이썬으로 실제 구현해보는 인공신경망</vt:lpstr>
      <vt:lpstr>Tensorflow 모듈 설치</vt:lpstr>
      <vt:lpstr>Github 접속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 컴퓨팅 시스템</dc:title>
  <dc:creator>Min Soo Kim</dc:creator>
  <cp:lastModifiedBy>user</cp:lastModifiedBy>
  <cp:revision>30</cp:revision>
  <dcterms:created xsi:type="dcterms:W3CDTF">2022-11-13T19:59:36Z</dcterms:created>
  <dcterms:modified xsi:type="dcterms:W3CDTF">2023-04-13T05:37:58Z</dcterms:modified>
</cp:coreProperties>
</file>